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3" r:id="rId3"/>
    <p:sldId id="346" r:id="rId4"/>
    <p:sldId id="261" r:id="rId5"/>
    <p:sldId id="263" r:id="rId6"/>
    <p:sldId id="347" r:id="rId7"/>
    <p:sldId id="284" r:id="rId8"/>
    <p:sldId id="328" r:id="rId9"/>
    <p:sldId id="345" r:id="rId10"/>
    <p:sldId id="321" r:id="rId11"/>
    <p:sldId id="331" r:id="rId12"/>
    <p:sldId id="339" r:id="rId13"/>
    <p:sldId id="340" r:id="rId14"/>
    <p:sldId id="341" r:id="rId15"/>
    <p:sldId id="324" r:id="rId16"/>
    <p:sldId id="326" r:id="rId17"/>
    <p:sldId id="349" r:id="rId18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4A"/>
    <a:srgbClr val="FFCC00"/>
    <a:srgbClr val="666633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88510" autoAdjust="0"/>
  </p:normalViewPr>
  <p:slideViewPr>
    <p:cSldViewPr>
      <p:cViewPr varScale="1">
        <p:scale>
          <a:sx n="73" d="100"/>
          <a:sy n="73" d="100"/>
        </p:scale>
        <p:origin x="17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0D6FD-23C2-4031-B317-454476619179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A8ECD-BA5C-4987-A901-0C7509BEB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6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675B4-DCAD-4677-95A5-92793CFD5016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9C741-6989-4473-811F-8E5E094296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4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017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22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16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15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1200" dirty="0">
                <a:latin typeface="+mn-lt"/>
              </a:rPr>
              <a:t>]</a:t>
            </a:r>
            <a:endParaRPr lang="en-GB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84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1200" dirty="0">
                <a:latin typeface="+mn-lt"/>
              </a:rPr>
              <a:t>]</a:t>
            </a:r>
            <a:endParaRPr lang="en-GB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3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04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58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45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7EFF-6ACD-41C3-84DB-850C00FEDC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0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68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9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  <a:p>
            <a:pPr lvl="2"/>
            <a:endParaRPr lang="en-GB" altLang="en-US" sz="1000" dirty="0"/>
          </a:p>
          <a:p>
            <a:pPr lvl="2"/>
            <a:endParaRPr lang="en-GB" altLang="en-US" sz="1200" dirty="0"/>
          </a:p>
          <a:p>
            <a:pPr marL="914400" lvl="2" indent="0">
              <a:buFontTx/>
              <a:buNone/>
              <a:defRPr/>
            </a:pPr>
            <a:endParaRPr lang="en-GB" sz="1200" dirty="0"/>
          </a:p>
          <a:p>
            <a:pPr lvl="2" eaLnBrk="1" hangingPunct="1">
              <a:defRPr/>
            </a:pPr>
            <a:endParaRPr lang="en-GB" sz="1200" dirty="0"/>
          </a:p>
          <a:p>
            <a:pPr lvl="2" eaLnBrk="1" hangingPunct="1"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58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92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280920" cy="1470025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ED728-87B0-4DFE-AFED-8ADA9C8C259E}" type="datetimeFigureOut">
              <a:rPr lang="en-GB" smtClean="0"/>
              <a:pPr/>
              <a:t>19/01/2023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amazon.co.uk/Zones-Regulation-Leah-Kuypers/dp/B008M7E0G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parklandplayers.com/self-regulation-self-regulation-vs-compliance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3.png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jpeg"/><Relationship Id="rId15" Type="http://schemas.openxmlformats.org/officeDocument/2006/relationships/image" Target="../media/image22.emf"/><Relationship Id="rId10" Type="http://schemas.openxmlformats.org/officeDocument/2006/relationships/image" Target="../media/image17.emf"/><Relationship Id="rId4" Type="http://schemas.openxmlformats.org/officeDocument/2006/relationships/hyperlink" Target="http://parklandplayers.com/self-regulation-self-regulation-vs-compliance/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google.com/legal/answer/3463239?sa=X&amp;ved=2ahUKEwi415H5wZ7dAhUCTBoKHSmiDXoQlZ0DegQIARAB" TargetMode="External"/><Relationship Id="rId13" Type="http://schemas.openxmlformats.org/officeDocument/2006/relationships/image" Target="../media/image14.emf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6.emf"/><Relationship Id="rId17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bforce.wordpress.com/2015/08/25/calming-tools/" TargetMode="External"/><Relationship Id="rId11" Type="http://schemas.openxmlformats.org/officeDocument/2006/relationships/image" Target="../media/image25.emf"/><Relationship Id="rId5" Type="http://schemas.openxmlformats.org/officeDocument/2006/relationships/image" Target="../media/image12.jpeg"/><Relationship Id="rId15" Type="http://schemas.openxmlformats.org/officeDocument/2006/relationships/image" Target="../media/image27.emf"/><Relationship Id="rId10" Type="http://schemas.openxmlformats.org/officeDocument/2006/relationships/image" Target="../media/image24.png"/><Relationship Id="rId4" Type="http://schemas.openxmlformats.org/officeDocument/2006/relationships/hyperlink" Target="http://parklandplayers.com/self-regulation-self-regulation-vs-compliance/" TargetMode="External"/><Relationship Id="rId9" Type="http://schemas.openxmlformats.org/officeDocument/2006/relationships/hyperlink" Target="https://www.google.com/url?sa=i&amp;rct=j&amp;q=&amp;esrc=s&amp;source=images&amp;cd=&amp;ved=2ahUKEwjcmb-Bwp7dAhUEixoKHWcfBc4QjRx6BAgBEAQ&amp;url=https://rms.rrdsb.com/UserFiles/Servers/Server_73620/File/Our%20Board/Departments/Special%20Education%20Services/Self-Regulation%20Newsletter.pdf&amp;psig=AOvVaw1umBBqBvMTj-gMaD9o9r8a&amp;ust=1536053125799626" TargetMode="External"/><Relationship Id="rId1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ved=2ahUKEwiMlIfZn5zdAhVSExoKHRXWBbcQjRx6BAgBEAU&amp;url=https://www.pinterest.com/pin/55169164162385429/&amp;psig=AOvVaw20-M6SVXPnWWnnt89AX9u_&amp;ust=1535975207344802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12.jpeg"/><Relationship Id="rId10" Type="http://schemas.openxmlformats.org/officeDocument/2006/relationships/image" Target="../media/image32.jpeg"/><Relationship Id="rId4" Type="http://schemas.openxmlformats.org/officeDocument/2006/relationships/hyperlink" Target="http://parklandplayers.com/self-regulation-self-regulation-vs-compliance/" TargetMode="External"/><Relationship Id="rId9" Type="http://schemas.openxmlformats.org/officeDocument/2006/relationships/hyperlink" Target="https://www.google.co.uk/url?sa=i&amp;rct=j&amp;q=&amp;esrc=s&amp;source=images&amp;cd=&amp;ved=2ahUKEwj8srWbx57dAhVhyoUKHUYsAAEQjRx6BAgBEAU&amp;url=https://www.teacherspayteachers.com/Product/Problems-vs-Reactions-Emotional-Regulation-Pack-2653880&amp;psig=AOvVaw1_6JQsrcI1RjIjoTE06hvh&amp;ust=153605449343576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keys-png/download/58219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medfieldguidance.blogspot.com/2016/12/zones-of-regulation-at-memorial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ensoryandliteracy.blogspot.com/2017/05/wellness-sensory-room-at-rigler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EditPoints="1"/>
          </p:cNvSpPr>
          <p:nvPr/>
        </p:nvSpPr>
        <p:spPr bwMode="auto">
          <a:xfrm>
            <a:off x="0" y="-1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00634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SCC2014-white.pn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06861" y="3188778"/>
            <a:ext cx="8447826" cy="888294"/>
          </a:xfrm>
        </p:spPr>
        <p:txBody>
          <a:bodyPr>
            <a:noAutofit/>
          </a:bodyPr>
          <a:lstStyle/>
          <a:p>
            <a:r>
              <a:rPr lang="en-GB" sz="5400" dirty="0"/>
              <a:t>The </a:t>
            </a:r>
            <a:r>
              <a:rPr lang="en-GB" sz="5400" dirty="0">
                <a:solidFill>
                  <a:srgbClr val="0070C0"/>
                </a:solidFill>
              </a:rPr>
              <a:t>Z</a:t>
            </a:r>
            <a:r>
              <a:rPr lang="en-GB" sz="5400" dirty="0">
                <a:solidFill>
                  <a:srgbClr val="00B050"/>
                </a:solidFill>
              </a:rPr>
              <a:t>o</a:t>
            </a:r>
            <a:r>
              <a:rPr lang="en-GB" sz="5400" dirty="0">
                <a:solidFill>
                  <a:srgbClr val="FFFF00"/>
                </a:solidFill>
              </a:rPr>
              <a:t>n</a:t>
            </a:r>
            <a:r>
              <a:rPr lang="en-GB" sz="5400" dirty="0">
                <a:solidFill>
                  <a:srgbClr val="FF0000"/>
                </a:solidFill>
              </a:rPr>
              <a:t>e</a:t>
            </a:r>
            <a:r>
              <a:rPr lang="en-GB" sz="5400" dirty="0"/>
              <a:t>s of Regulation</a:t>
            </a:r>
            <a:endParaRPr lang="en-GB" sz="36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2692" y="6212999"/>
            <a:ext cx="2258006" cy="440676"/>
          </a:xfrm>
        </p:spPr>
        <p:txBody>
          <a:bodyPr>
            <a:normAutofit lnSpcReduction="10000"/>
          </a:bodyPr>
          <a:lstStyle/>
          <a:p>
            <a:r>
              <a:rPr lang="en-GB" sz="1100" dirty="0"/>
              <a:t>Kate Armstrong</a:t>
            </a:r>
          </a:p>
          <a:p>
            <a:r>
              <a:rPr lang="en-GB" sz="1100" dirty="0"/>
              <a:t>Speech and Language Therapist</a:t>
            </a:r>
          </a:p>
        </p:txBody>
      </p:sp>
      <p:pic>
        <p:nvPicPr>
          <p:cNvPr id="7" name="Picture 2" descr="Image result for the zones of regulat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4166"/>
            <a:ext cx="1800200" cy="23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861" y="4269895"/>
            <a:ext cx="8065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A curriculum designed to foster self-regulation and emotional control</a:t>
            </a:r>
          </a:p>
          <a:p>
            <a:pPr algn="ctr"/>
            <a:r>
              <a:rPr lang="en-GB" sz="1600" b="1" dirty="0"/>
              <a:t>Created by Leah </a:t>
            </a:r>
            <a:r>
              <a:rPr lang="en-GB" sz="1600" b="1" dirty="0" err="1"/>
              <a:t>Kuypers</a:t>
            </a:r>
            <a:endParaRPr lang="en-GB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C2014-Black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26031" y="5797427"/>
            <a:ext cx="880583" cy="8198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Goals of the </a:t>
            </a:r>
            <a:r>
              <a:rPr lang="en-GB" sz="3200" dirty="0">
                <a:solidFill>
                  <a:srgbClr val="0070C0"/>
                </a:solidFill>
              </a:rPr>
              <a:t>Z</a:t>
            </a:r>
            <a:r>
              <a:rPr lang="en-GB" sz="3200" dirty="0">
                <a:solidFill>
                  <a:srgbClr val="00B050"/>
                </a:solidFill>
              </a:rPr>
              <a:t>o</a:t>
            </a:r>
            <a:r>
              <a:rPr lang="en-GB" sz="3200" dirty="0">
                <a:solidFill>
                  <a:srgbClr val="FFFF00"/>
                </a:solidFill>
              </a:rPr>
              <a:t>n</a:t>
            </a:r>
            <a:r>
              <a:rPr lang="en-GB" sz="3200" dirty="0">
                <a:solidFill>
                  <a:srgbClr val="FF0000"/>
                </a:solidFill>
              </a:rPr>
              <a:t>e</a:t>
            </a:r>
            <a:r>
              <a:rPr lang="en-GB" sz="3200" dirty="0"/>
              <a:t>s?</a:t>
            </a:r>
            <a:endParaRPr lang="en-GB" sz="3600" dirty="0">
              <a:solidFill>
                <a:srgbClr val="00634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12081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teach the children:</a:t>
            </a:r>
          </a:p>
          <a:p>
            <a:endParaRPr lang="en-GB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/>
              <a:t>To identify their feelings and level of alertness</a:t>
            </a:r>
          </a:p>
          <a:p>
            <a:endParaRPr lang="en-GB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/>
              <a:t>Effective regulation tools </a:t>
            </a:r>
          </a:p>
          <a:p>
            <a:endParaRPr lang="en-GB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/>
              <a:t>When and how to use the tools </a:t>
            </a:r>
          </a:p>
          <a:p>
            <a:endParaRPr lang="en-GB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/>
              <a:t>Problem solve positive solutions </a:t>
            </a:r>
          </a:p>
          <a:p>
            <a:endParaRPr lang="en-GB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/>
              <a:t>Understand how their behaviours influence others thoughts and feelings</a:t>
            </a:r>
          </a:p>
          <a:p>
            <a:endParaRPr lang="en-GB" b="1" u="sng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b="1" u="sng" dirty="0"/>
              <a:t>INDEPENDENT REGULATION </a:t>
            </a:r>
          </a:p>
        </p:txBody>
      </p:sp>
    </p:spTree>
    <p:extLst>
      <p:ext uri="{BB962C8B-B14F-4D97-AF65-F5344CB8AC3E}">
        <p14:creationId xmlns:p14="http://schemas.microsoft.com/office/powerpoint/2010/main" val="350300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C2014-Black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26031" y="5797427"/>
            <a:ext cx="880583" cy="819889"/>
          </a:xfrm>
          <a:prstGeom prst="rect">
            <a:avLst/>
          </a:prstGeom>
        </p:spPr>
      </p:pic>
      <p:pic>
        <p:nvPicPr>
          <p:cNvPr id="10242" name="Picture 2" descr="Image result for self regul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40493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8182" y="1551045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Sensory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Will depend on the sensory supports and equipment available</a:t>
            </a:r>
          </a:p>
          <a:p>
            <a:endParaRPr lang="en-GB" dirty="0"/>
          </a:p>
          <a:p>
            <a:r>
              <a:rPr lang="en-GB" b="1" dirty="0"/>
              <a:t>Calming</a:t>
            </a:r>
            <a:r>
              <a:rPr lang="en-GB" dirty="0"/>
              <a:t> </a:t>
            </a:r>
            <a:r>
              <a:rPr lang="en-GB" b="1" dirty="0"/>
              <a:t>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Breathing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Count to 10</a:t>
            </a:r>
          </a:p>
          <a:p>
            <a:endParaRPr lang="en-GB" dirty="0"/>
          </a:p>
          <a:p>
            <a:r>
              <a:rPr lang="en-GB" b="1" dirty="0"/>
              <a:t>Thinking</a:t>
            </a:r>
            <a:r>
              <a:rPr lang="en-GB" dirty="0"/>
              <a:t> </a:t>
            </a:r>
            <a:r>
              <a:rPr lang="en-GB" b="1" dirty="0"/>
              <a:t>strategies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Big vs Little Problem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       Tools for Self-Regulation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436104"/>
            <a:ext cx="1100741" cy="792088"/>
            <a:chOff x="0" y="0"/>
            <a:chExt cx="6797040" cy="5684520"/>
          </a:xfrm>
        </p:grpSpPr>
        <p:pic>
          <p:nvPicPr>
            <p:cNvPr id="7" name="Picture 6" descr="Image result for toolbox outline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68" b="7399"/>
            <a:stretch/>
          </p:blipFill>
          <p:spPr bwMode="auto">
            <a:xfrm>
              <a:off x="0" y="0"/>
              <a:ext cx="6797040" cy="5684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772946" y="1088523"/>
              <a:ext cx="3749775" cy="3821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4320" y="2941320"/>
              <a:ext cx="1752600" cy="23164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22120" y="2941320"/>
              <a:ext cx="1752600" cy="23164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70369" y="2941322"/>
              <a:ext cx="1752600" cy="23164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68240" y="2941320"/>
              <a:ext cx="1554480" cy="23164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059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5544" y="48223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Sensory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Will depend on the sensory supports and equipment available</a:t>
            </a:r>
          </a:p>
        </p:txBody>
      </p:sp>
      <p:pic>
        <p:nvPicPr>
          <p:cNvPr id="3" name="Picture 2" descr="SCC2014-Black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26031" y="5797427"/>
            <a:ext cx="880583" cy="819889"/>
          </a:xfrm>
          <a:prstGeom prst="rect">
            <a:avLst/>
          </a:prstGeom>
        </p:spPr>
      </p:pic>
      <p:pic>
        <p:nvPicPr>
          <p:cNvPr id="4" name="Picture 2" descr="Image result for self regul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16698" cy="23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466" y="2866836"/>
            <a:ext cx="1398527" cy="1264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3779" y="5251426"/>
            <a:ext cx="1432737" cy="1279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2916" y="1932530"/>
            <a:ext cx="1372275" cy="1251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403" y="3970405"/>
            <a:ext cx="1458929" cy="1292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4223" y="3823021"/>
            <a:ext cx="1439380" cy="1344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2890" y="1487039"/>
            <a:ext cx="1382282" cy="12806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3779" y="3068960"/>
            <a:ext cx="1390374" cy="12575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88615" y="5406459"/>
            <a:ext cx="1411992" cy="12506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5988" y="4946983"/>
            <a:ext cx="1411597" cy="12603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2301" y="2613449"/>
            <a:ext cx="1468133" cy="126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2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466554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Calming</a:t>
            </a:r>
            <a:r>
              <a:rPr lang="en-GB" dirty="0"/>
              <a:t> </a:t>
            </a:r>
            <a:r>
              <a:rPr lang="en-GB" b="1" dirty="0"/>
              <a:t>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6 sides of breathing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Lazy 8 breathing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Calming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Count to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Deep breaths</a:t>
            </a:r>
          </a:p>
        </p:txBody>
      </p:sp>
      <p:pic>
        <p:nvPicPr>
          <p:cNvPr id="3" name="Picture 2" descr="SCC2014-Black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26031" y="5797427"/>
            <a:ext cx="880583" cy="819889"/>
          </a:xfrm>
          <a:prstGeom prst="rect">
            <a:avLst/>
          </a:prstGeom>
        </p:spPr>
      </p:pic>
      <p:pic>
        <p:nvPicPr>
          <p:cNvPr id="4" name="Picture 2" descr="Image result for self regul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16698" cy="23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6 sides of breathi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58" y="297720"/>
            <a:ext cx="2078321" cy="20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6889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810 × 388Images may be subject to copyright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8"/>
              </a:rPr>
              <a:t>Find out more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Image result for lazy 8 breathi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9" y="4471806"/>
            <a:ext cx="3357098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7079" y="3310320"/>
            <a:ext cx="1525707" cy="1405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2126" y="2412553"/>
            <a:ext cx="1525707" cy="1329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6820" y="2543202"/>
            <a:ext cx="1510040" cy="1348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54795" y="5217508"/>
            <a:ext cx="1547713" cy="13998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66299" y="4620474"/>
            <a:ext cx="1507945" cy="1367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59370" y="3058154"/>
            <a:ext cx="1500301" cy="13679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4993" y="2821115"/>
            <a:ext cx="1505445" cy="13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2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605053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Thinking</a:t>
            </a:r>
            <a:r>
              <a:rPr lang="en-GB" dirty="0"/>
              <a:t> </a:t>
            </a:r>
            <a:r>
              <a:rPr lang="en-GB" b="1" dirty="0"/>
              <a:t>strategies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Big vs Little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Comic Strip Conversations</a:t>
            </a:r>
          </a:p>
        </p:txBody>
      </p:sp>
      <p:pic>
        <p:nvPicPr>
          <p:cNvPr id="3" name="Picture 2" descr="SCC2014-Black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26031" y="5797427"/>
            <a:ext cx="880583" cy="819889"/>
          </a:xfrm>
          <a:prstGeom prst="rect">
            <a:avLst/>
          </a:prstGeom>
        </p:spPr>
      </p:pic>
      <p:pic>
        <p:nvPicPr>
          <p:cNvPr id="4" name="Picture 2" descr="Image result for self regul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16698" cy="23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zones resources pinteres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5711"/>
            <a:ext cx="3096344" cy="400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67" y="2756201"/>
            <a:ext cx="1919504" cy="3782718"/>
          </a:xfrm>
          <a:prstGeom prst="rect">
            <a:avLst/>
          </a:prstGeom>
        </p:spPr>
      </p:pic>
      <p:pic>
        <p:nvPicPr>
          <p:cNvPr id="1032" name="Picture 8" descr="Image result for emotional regulati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59" y="4865497"/>
            <a:ext cx="2699338" cy="16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A3D5A8-64EB-DEAF-482B-548D0DA147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4817" y="2609735"/>
            <a:ext cx="2257740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endParaRPr lang="en-GB" altLang="en-US" sz="3600" dirty="0">
              <a:solidFill>
                <a:schemeClr val="tx2"/>
              </a:solidFill>
              <a:latin typeface="+mn-lt"/>
            </a:endParaRPr>
          </a:p>
          <a:p>
            <a:endParaRPr lang="en-GB" altLang="en-US" sz="3600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sz="38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5" y="480282"/>
            <a:ext cx="7571184" cy="5673955"/>
          </a:xfrm>
          <a:prstGeom prst="rect">
            <a:avLst/>
          </a:prstGeom>
        </p:spPr>
      </p:pic>
      <p:pic>
        <p:nvPicPr>
          <p:cNvPr id="6" name="Picture 5" descr="SCC2014-Black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26031" y="5797427"/>
            <a:ext cx="880583" cy="8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4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endParaRPr lang="en-GB" altLang="en-US" sz="3600" dirty="0">
              <a:solidFill>
                <a:schemeClr val="tx2"/>
              </a:solidFill>
              <a:latin typeface="+mn-lt"/>
            </a:endParaRPr>
          </a:p>
          <a:p>
            <a:endParaRPr lang="en-GB" altLang="en-US" sz="3600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sz="38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 descr="SCC2014-Black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26031" y="5797427"/>
            <a:ext cx="880583" cy="819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5" y="258091"/>
            <a:ext cx="4461960" cy="5949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3" y="258091"/>
            <a:ext cx="3056528" cy="60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86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F2B7-8229-6401-2CFE-A6E4A444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A56FE6-EE33-2210-58D2-F491EDFC2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Name it to tame it! Label feelings</a:t>
            </a:r>
          </a:p>
          <a:p>
            <a:r>
              <a:rPr lang="en-GB" dirty="0"/>
              <a:t>Develop emotional language skills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Use Zones to check in with feelings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Make a toolbox of personal strategies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4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727F05A6-B34C-9633-8934-7DD8A3087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8224" y="497405"/>
            <a:ext cx="1738536" cy="69746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D416BE7-DA9A-FDC3-C00B-38699AD29F6A}"/>
              </a:ext>
            </a:extLst>
          </p:cNvPr>
          <p:cNvSpPr/>
          <p:nvPr/>
        </p:nvSpPr>
        <p:spPr>
          <a:xfrm>
            <a:off x="7092280" y="1700808"/>
            <a:ext cx="1440160" cy="1152128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CEF122-D87B-07B5-211B-15948DF2E43E}"/>
              </a:ext>
            </a:extLst>
          </p:cNvPr>
          <p:cNvGrpSpPr/>
          <p:nvPr/>
        </p:nvGrpSpPr>
        <p:grpSpPr>
          <a:xfrm>
            <a:off x="6864086" y="5591178"/>
            <a:ext cx="1804871" cy="1143000"/>
            <a:chOff x="1" y="0"/>
            <a:chExt cx="6797040" cy="5684520"/>
          </a:xfrm>
        </p:grpSpPr>
        <p:pic>
          <p:nvPicPr>
            <p:cNvPr id="12" name="Picture 11" descr="Image result for toolbox outline">
              <a:extLst>
                <a:ext uri="{FF2B5EF4-FFF2-40B4-BE49-F238E27FC236}">
                  <a16:creationId xmlns:a16="http://schemas.microsoft.com/office/drawing/2014/main" id="{66BDDCFA-88DE-0ECF-41A3-427547FF0D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68" b="7399"/>
            <a:stretch/>
          </p:blipFill>
          <p:spPr bwMode="auto">
            <a:xfrm>
              <a:off x="1" y="0"/>
              <a:ext cx="6797040" cy="5684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EC2745-C998-B184-7E2E-651447B2F9A3}"/>
                </a:ext>
              </a:extLst>
            </p:cNvPr>
            <p:cNvSpPr/>
            <p:nvPr/>
          </p:nvSpPr>
          <p:spPr>
            <a:xfrm>
              <a:off x="274320" y="2941320"/>
              <a:ext cx="1752600" cy="23164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8FD91A-8B45-57E9-BE9A-58EB3F6CB0B0}"/>
                </a:ext>
              </a:extLst>
            </p:cNvPr>
            <p:cNvSpPr/>
            <p:nvPr/>
          </p:nvSpPr>
          <p:spPr>
            <a:xfrm>
              <a:off x="1722120" y="2941320"/>
              <a:ext cx="1752600" cy="23164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6292AC-9F5B-1CDD-2062-AD86B727D46F}"/>
                </a:ext>
              </a:extLst>
            </p:cNvPr>
            <p:cNvSpPr/>
            <p:nvPr/>
          </p:nvSpPr>
          <p:spPr>
            <a:xfrm>
              <a:off x="3291840" y="2941320"/>
              <a:ext cx="1752600" cy="23164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2EC1AB-9019-DFF9-F92D-4879F7AC46A0}"/>
                </a:ext>
              </a:extLst>
            </p:cNvPr>
            <p:cNvSpPr/>
            <p:nvPr/>
          </p:nvSpPr>
          <p:spPr>
            <a:xfrm>
              <a:off x="4968240" y="2941320"/>
              <a:ext cx="1554480" cy="23164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61B141B-4C52-1027-DC2A-618393C86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3945751"/>
            <a:ext cx="1907704" cy="12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0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C2014-Black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26031" y="5797427"/>
            <a:ext cx="880583" cy="8198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468554"/>
            <a:ext cx="5749922" cy="1083323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Why teach the </a:t>
            </a:r>
            <a:r>
              <a:rPr lang="en-GB" sz="3600" dirty="0">
                <a:solidFill>
                  <a:srgbClr val="0070C0"/>
                </a:solidFill>
              </a:rPr>
              <a:t>Z</a:t>
            </a:r>
            <a:r>
              <a:rPr lang="en-GB" sz="3600" dirty="0">
                <a:solidFill>
                  <a:srgbClr val="00B050"/>
                </a:solidFill>
              </a:rPr>
              <a:t>o</a:t>
            </a:r>
            <a:r>
              <a:rPr lang="en-GB" sz="3600" dirty="0">
                <a:solidFill>
                  <a:srgbClr val="FFFF00"/>
                </a:solidFill>
              </a:rPr>
              <a:t>n</a:t>
            </a:r>
            <a:r>
              <a:rPr lang="en-GB" sz="3600" dirty="0">
                <a:solidFill>
                  <a:srgbClr val="FF0000"/>
                </a:solidFill>
              </a:rPr>
              <a:t>e</a:t>
            </a:r>
            <a:r>
              <a:rPr lang="en-GB" sz="3600" dirty="0"/>
              <a:t>s?</a:t>
            </a:r>
            <a:endParaRPr lang="en-GB" sz="3600" dirty="0">
              <a:solidFill>
                <a:srgbClr val="00634A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/>
          <a:srcRect l="24800" t="50720" r="60800" b="30560"/>
          <a:stretch/>
        </p:blipFill>
        <p:spPr>
          <a:xfrm>
            <a:off x="6937546" y="300613"/>
            <a:ext cx="1800321" cy="14627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4946" y="1921107"/>
            <a:ext cx="7874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Need to teach our children good coping and regulation strategies so they can help themselves if they become frustrated, sad, anxious, bored </a:t>
            </a:r>
            <a:r>
              <a:rPr lang="en-GB" sz="2400" dirty="0" err="1"/>
              <a:t>etc</a:t>
            </a:r>
            <a:r>
              <a:rPr lang="en-GB" sz="2400" dirty="0"/>
              <a:t>….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40422" y="4509120"/>
            <a:ext cx="7863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Helps students gain an increased vocabulary of emotional terms, skills in reading facial expressions, insight on events that trigger their behaviours, problem solving skills </a:t>
            </a:r>
            <a:r>
              <a:rPr lang="en-GB" dirty="0" err="1"/>
              <a:t>etc</a:t>
            </a:r>
            <a:r>
              <a:rPr lang="en-GB" dirty="0"/>
              <a:t>….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9340" y="3163246"/>
            <a:ext cx="816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Geared towards helping children gain skills in consciously regulating their actions which in turn leads to increased control and problem solving abilities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93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0D26-C15C-0450-B31E-3B1E68587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80B7-E463-9872-5763-9382A8B0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build emotional vocabulary</a:t>
            </a:r>
          </a:p>
          <a:p>
            <a:r>
              <a:rPr lang="en-GB" dirty="0"/>
              <a:t>To develop awareness of feelings</a:t>
            </a:r>
          </a:p>
          <a:p>
            <a:r>
              <a:rPr lang="en-GB" dirty="0"/>
              <a:t>To normalise feelings</a:t>
            </a:r>
          </a:p>
          <a:p>
            <a:r>
              <a:rPr lang="en-GB" dirty="0"/>
              <a:t>To build empathy </a:t>
            </a:r>
          </a:p>
          <a:p>
            <a:r>
              <a:rPr lang="en-GB" dirty="0"/>
              <a:t>To find coping strategies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6B33DB2-094F-AC00-1E59-75A6B92DDA13}"/>
              </a:ext>
            </a:extLst>
          </p:cNvPr>
          <p:cNvSpPr/>
          <p:nvPr/>
        </p:nvSpPr>
        <p:spPr>
          <a:xfrm>
            <a:off x="5261248" y="4077072"/>
            <a:ext cx="3744416" cy="1900808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62B34-0B4E-9A77-F308-6AD108F67EE9}"/>
              </a:ext>
            </a:extLst>
          </p:cNvPr>
          <p:cNvSpPr txBox="1"/>
          <p:nvPr/>
        </p:nvSpPr>
        <p:spPr>
          <a:xfrm>
            <a:off x="5940152" y="465313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can see you are nervous about your first day at school….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28AF1-A8FE-785D-0946-69A307DC7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519084"/>
            <a:ext cx="3258129" cy="2114763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36FE63-E79D-BF47-B298-75412A172296}"/>
              </a:ext>
            </a:extLst>
          </p:cNvPr>
          <p:cNvSpPr txBox="1"/>
          <p:nvPr/>
        </p:nvSpPr>
        <p:spPr>
          <a:xfrm>
            <a:off x="806996" y="5027476"/>
            <a:ext cx="2180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can hear that you are frustrated by your maths…</a:t>
            </a:r>
          </a:p>
        </p:txBody>
      </p:sp>
    </p:spTree>
    <p:extLst>
      <p:ext uri="{BB962C8B-B14F-4D97-AF65-F5344CB8AC3E}">
        <p14:creationId xmlns:p14="http://schemas.microsoft.com/office/powerpoint/2010/main" val="234436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Reading emotions</a:t>
            </a:r>
          </a:p>
        </p:txBody>
      </p:sp>
      <p:sp>
        <p:nvSpPr>
          <p:cNvPr id="4" name="Oval 3"/>
          <p:cNvSpPr/>
          <p:nvPr/>
        </p:nvSpPr>
        <p:spPr>
          <a:xfrm>
            <a:off x="2924729" y="3294812"/>
            <a:ext cx="2232586" cy="1217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What does the feeling look like?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71055" y="3027176"/>
            <a:ext cx="864000" cy="56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63195" y="4212856"/>
            <a:ext cx="861276" cy="482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24471" y="2451010"/>
            <a:ext cx="125569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Eyes: 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5935056" y="4411819"/>
            <a:ext cx="125569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Mouth: 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1117041" y="4479303"/>
            <a:ext cx="125569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Nose</a:t>
            </a:r>
            <a:r>
              <a:rPr lang="en-GB" sz="1350" dirty="0"/>
              <a:t>: 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48385" y="4094883"/>
            <a:ext cx="1043506" cy="500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355308" y="3027176"/>
            <a:ext cx="836583" cy="56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27584" y="2455522"/>
            <a:ext cx="145730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Eyebrows: 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3121244" y="2160075"/>
            <a:ext cx="123503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Voice: 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731751" y="2726418"/>
            <a:ext cx="154262" cy="58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038977" y="4401997"/>
            <a:ext cx="38566" cy="527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11132" y="4929426"/>
            <a:ext cx="125569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Body language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31422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48939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Explaining feelings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96036" y="3682337"/>
            <a:ext cx="1187355" cy="15456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25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09208" y="3682337"/>
            <a:ext cx="1187355" cy="15456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25" dirty="0">
                <a:solidFill>
                  <a:schemeClr val="tx1"/>
                </a:solidFill>
              </a:rPr>
              <a:t>feel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93807" y="3682337"/>
            <a:ext cx="2089382" cy="13767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25" dirty="0">
                <a:solidFill>
                  <a:schemeClr val="tx1"/>
                </a:solidFill>
              </a:rPr>
              <a:t>because</a:t>
            </a:r>
            <a:r>
              <a:rPr lang="en-GB" sz="1350" dirty="0"/>
              <a:t>…</a:t>
            </a:r>
          </a:p>
        </p:txBody>
      </p:sp>
      <p:sp>
        <p:nvSpPr>
          <p:cNvPr id="6" name="Cloud 5"/>
          <p:cNvSpPr/>
          <p:nvPr/>
        </p:nvSpPr>
        <p:spPr>
          <a:xfrm>
            <a:off x="3322380" y="3851228"/>
            <a:ext cx="1545609" cy="120782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92317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B9B72-E611-7233-E854-4247C5DE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300">
                <a:latin typeface="+mj-lt"/>
                <a:cs typeface="+mj-cs"/>
              </a:rPr>
              <a:t>Emotions vocabulary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A0507-D383-6F9A-6856-B97FE08F2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" y="2872899"/>
            <a:ext cx="7908364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3200" dirty="0">
                <a:latin typeface="+mn-lt"/>
                <a:cs typeface="+mn-cs"/>
              </a:rPr>
              <a:t>Explain new feelings words</a:t>
            </a:r>
          </a:p>
          <a:p>
            <a:pPr indent="-228600">
              <a:lnSpc>
                <a:spcPct val="90000"/>
              </a:lnSpc>
            </a:pPr>
            <a:r>
              <a:rPr lang="en-US" sz="3200" dirty="0">
                <a:latin typeface="+mn-lt"/>
                <a:cs typeface="+mn-cs"/>
              </a:rPr>
              <a:t>Match them to easier words/faces</a:t>
            </a:r>
          </a:p>
          <a:p>
            <a:pPr indent="-228600">
              <a:lnSpc>
                <a:spcPct val="90000"/>
              </a:lnSpc>
            </a:pPr>
            <a:r>
              <a:rPr lang="en-US" sz="3200" dirty="0">
                <a:latin typeface="+mn-lt"/>
                <a:cs typeface="+mn-cs"/>
              </a:rPr>
              <a:t>Point them out as they come up</a:t>
            </a:r>
          </a:p>
        </p:txBody>
      </p:sp>
    </p:spTree>
    <p:extLst>
      <p:ext uri="{BB962C8B-B14F-4D97-AF65-F5344CB8AC3E}">
        <p14:creationId xmlns:p14="http://schemas.microsoft.com/office/powerpoint/2010/main" val="196636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C2014-Black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26031" y="5797427"/>
            <a:ext cx="880583" cy="8198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8596" y="253932"/>
            <a:ext cx="4186808" cy="922414"/>
          </a:xfrm>
        </p:spPr>
        <p:txBody>
          <a:bodyPr>
            <a:normAutofit/>
          </a:bodyPr>
          <a:lstStyle/>
          <a:p>
            <a:r>
              <a:rPr lang="en-GB" sz="3200" dirty="0"/>
              <a:t>What are the </a:t>
            </a:r>
            <a:r>
              <a:rPr lang="en-GB" sz="3200" dirty="0">
                <a:solidFill>
                  <a:srgbClr val="0070C0"/>
                </a:solidFill>
              </a:rPr>
              <a:t>Z</a:t>
            </a:r>
            <a:r>
              <a:rPr lang="en-GB" sz="3200" dirty="0">
                <a:solidFill>
                  <a:srgbClr val="00B050"/>
                </a:solidFill>
              </a:rPr>
              <a:t>o</a:t>
            </a:r>
            <a:r>
              <a:rPr lang="en-GB" sz="3200" dirty="0">
                <a:solidFill>
                  <a:srgbClr val="FFFF00"/>
                </a:solidFill>
              </a:rPr>
              <a:t>n</a:t>
            </a:r>
            <a:r>
              <a:rPr lang="en-GB" sz="3200" dirty="0">
                <a:solidFill>
                  <a:srgbClr val="FF0000"/>
                </a:solidFill>
              </a:rPr>
              <a:t>e</a:t>
            </a:r>
            <a:r>
              <a:rPr lang="en-GB" sz="3200" dirty="0"/>
              <a:t>s?</a:t>
            </a:r>
            <a:endParaRPr lang="en-GB" sz="3600" dirty="0">
              <a:solidFill>
                <a:srgbClr val="00634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376" y="908720"/>
            <a:ext cx="81472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BLUE Zone- used to describe </a:t>
            </a:r>
            <a:r>
              <a:rPr lang="en-GB" b="1" dirty="0">
                <a:solidFill>
                  <a:srgbClr val="0070C0"/>
                </a:solidFill>
              </a:rPr>
              <a:t>low states of alertness </a:t>
            </a:r>
            <a:r>
              <a:rPr lang="en-GB" dirty="0">
                <a:solidFill>
                  <a:srgbClr val="0070C0"/>
                </a:solidFill>
              </a:rPr>
              <a:t>and down feelings. Your body is </a:t>
            </a:r>
            <a:r>
              <a:rPr lang="en-GB" b="1" dirty="0">
                <a:solidFill>
                  <a:srgbClr val="0070C0"/>
                </a:solidFill>
              </a:rPr>
              <a:t>moving slowly or sluggishly</a:t>
            </a:r>
            <a:r>
              <a:rPr lang="en-GB" dirty="0">
                <a:solidFill>
                  <a:srgbClr val="0070C0"/>
                </a:solidFill>
              </a:rPr>
              <a:t>. Feeling </a:t>
            </a:r>
            <a:r>
              <a:rPr lang="en-GB" b="1" dirty="0">
                <a:solidFill>
                  <a:srgbClr val="0070C0"/>
                </a:solidFill>
              </a:rPr>
              <a:t>sad, tired, sick, bored, hurt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etc</a:t>
            </a:r>
            <a:r>
              <a:rPr lang="en-GB" dirty="0">
                <a:solidFill>
                  <a:srgbClr val="0070C0"/>
                </a:solidFill>
              </a:rPr>
              <a:t>…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GREEN Zone- used to describe a </a:t>
            </a:r>
            <a:r>
              <a:rPr lang="en-GB" b="1" dirty="0">
                <a:solidFill>
                  <a:srgbClr val="00B050"/>
                </a:solidFill>
              </a:rPr>
              <a:t>calm state of alertness</a:t>
            </a:r>
            <a:r>
              <a:rPr lang="en-GB" dirty="0">
                <a:solidFill>
                  <a:srgbClr val="00B050"/>
                </a:solidFill>
              </a:rPr>
              <a:t>. Your body is </a:t>
            </a:r>
            <a:r>
              <a:rPr lang="en-GB" b="1" dirty="0">
                <a:solidFill>
                  <a:srgbClr val="00B050"/>
                </a:solidFill>
              </a:rPr>
              <a:t>alert and ‘good to go’</a:t>
            </a:r>
            <a:r>
              <a:rPr lang="en-GB" dirty="0">
                <a:solidFill>
                  <a:srgbClr val="00B050"/>
                </a:solidFill>
              </a:rPr>
              <a:t>. Feeling </a:t>
            </a:r>
            <a:r>
              <a:rPr lang="en-GB" b="1" dirty="0">
                <a:solidFill>
                  <a:srgbClr val="00B050"/>
                </a:solidFill>
              </a:rPr>
              <a:t>happy, calm, content, focused, ok </a:t>
            </a:r>
            <a:r>
              <a:rPr lang="en-GB" dirty="0" err="1">
                <a:solidFill>
                  <a:srgbClr val="00B050"/>
                </a:solidFill>
              </a:rPr>
              <a:t>etc</a:t>
            </a:r>
            <a:r>
              <a:rPr lang="en-GB" dirty="0">
                <a:solidFill>
                  <a:srgbClr val="00B050"/>
                </a:solidFill>
              </a:rPr>
              <a:t>…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FFFF00"/>
                </a:solidFill>
                <a:highlight>
                  <a:srgbClr val="FFCC00"/>
                </a:highlight>
              </a:rPr>
              <a:t>YELLOW Zone- used to describe </a:t>
            </a:r>
            <a:r>
              <a:rPr lang="en-GB" b="1" dirty="0">
                <a:solidFill>
                  <a:srgbClr val="FFFF00"/>
                </a:solidFill>
                <a:highlight>
                  <a:srgbClr val="FFCC00"/>
                </a:highlight>
              </a:rPr>
              <a:t>a heightened state of alertness </a:t>
            </a:r>
            <a:r>
              <a:rPr lang="en-GB" dirty="0">
                <a:solidFill>
                  <a:srgbClr val="FFFF00"/>
                </a:solidFill>
                <a:highlight>
                  <a:srgbClr val="FFCC00"/>
                </a:highlight>
              </a:rPr>
              <a:t>with </a:t>
            </a:r>
            <a:r>
              <a:rPr lang="en-GB" b="1" dirty="0">
                <a:solidFill>
                  <a:srgbClr val="FFFF00"/>
                </a:solidFill>
                <a:highlight>
                  <a:srgbClr val="FFCC00"/>
                </a:highlight>
              </a:rPr>
              <a:t>elevated emotions </a:t>
            </a:r>
            <a:r>
              <a:rPr lang="en-GB" dirty="0">
                <a:solidFill>
                  <a:srgbClr val="FFFF00"/>
                </a:solidFill>
                <a:highlight>
                  <a:srgbClr val="FFCC00"/>
                </a:highlight>
              </a:rPr>
              <a:t>and </a:t>
            </a:r>
            <a:r>
              <a:rPr lang="en-GB" b="1" dirty="0">
                <a:solidFill>
                  <a:srgbClr val="FFFF00"/>
                </a:solidFill>
                <a:highlight>
                  <a:srgbClr val="FFCC00"/>
                </a:highlight>
              </a:rPr>
              <a:t>starting to lose some control</a:t>
            </a:r>
            <a:r>
              <a:rPr lang="en-GB" dirty="0">
                <a:solidFill>
                  <a:srgbClr val="FFFF00"/>
                </a:solidFill>
                <a:highlight>
                  <a:srgbClr val="FFCC00"/>
                </a:highlight>
              </a:rPr>
              <a:t>. Feeling </a:t>
            </a:r>
            <a:r>
              <a:rPr lang="en-GB" b="1" dirty="0">
                <a:solidFill>
                  <a:srgbClr val="FFFF00"/>
                </a:solidFill>
                <a:highlight>
                  <a:srgbClr val="FFCC00"/>
                </a:highlight>
              </a:rPr>
              <a:t>frustrated, nervous, confusion, stress, silliness, ‘the wiggles’ </a:t>
            </a:r>
            <a:r>
              <a:rPr lang="en-GB" b="1" dirty="0" err="1">
                <a:solidFill>
                  <a:srgbClr val="FFFF00"/>
                </a:solidFill>
                <a:highlight>
                  <a:srgbClr val="FFCC00"/>
                </a:highlight>
              </a:rPr>
              <a:t>etc</a:t>
            </a:r>
            <a:r>
              <a:rPr lang="en-GB" b="1" dirty="0">
                <a:solidFill>
                  <a:srgbClr val="FFFF00"/>
                </a:solidFill>
                <a:highlight>
                  <a:srgbClr val="FFCC00"/>
                </a:highlight>
              </a:rPr>
              <a:t>…..</a:t>
            </a:r>
          </a:p>
          <a:p>
            <a:endParaRPr lang="en-GB" b="1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RED Zone- used to describe </a:t>
            </a:r>
            <a:r>
              <a:rPr lang="en-GB" b="1" dirty="0">
                <a:solidFill>
                  <a:srgbClr val="FF0000"/>
                </a:solidFill>
              </a:rPr>
              <a:t>an extremely heightened state of alertness </a:t>
            </a:r>
            <a:r>
              <a:rPr lang="en-GB" dirty="0">
                <a:solidFill>
                  <a:srgbClr val="FF0000"/>
                </a:solidFill>
              </a:rPr>
              <a:t>with </a:t>
            </a:r>
            <a:r>
              <a:rPr lang="en-GB" b="1" dirty="0">
                <a:solidFill>
                  <a:srgbClr val="FF0000"/>
                </a:solidFill>
              </a:rPr>
              <a:t>very intense emotions</a:t>
            </a:r>
            <a:r>
              <a:rPr lang="en-GB" dirty="0">
                <a:solidFill>
                  <a:srgbClr val="FF0000"/>
                </a:solidFill>
              </a:rPr>
              <a:t>. You </a:t>
            </a:r>
            <a:r>
              <a:rPr lang="en-GB" b="1" dirty="0">
                <a:solidFill>
                  <a:srgbClr val="FF0000"/>
                </a:solidFill>
              </a:rPr>
              <a:t>are not in control of your body</a:t>
            </a:r>
            <a:r>
              <a:rPr lang="en-GB" dirty="0">
                <a:solidFill>
                  <a:srgbClr val="FF0000"/>
                </a:solidFill>
              </a:rPr>
              <a:t>. Feeling </a:t>
            </a:r>
            <a:r>
              <a:rPr lang="en-GB" b="1" dirty="0">
                <a:solidFill>
                  <a:srgbClr val="FF0000"/>
                </a:solidFill>
              </a:rPr>
              <a:t>rage, panic, terror, devastation, anxious, extremely silly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etc</a:t>
            </a:r>
            <a:r>
              <a:rPr lang="en-GB" dirty="0">
                <a:solidFill>
                  <a:srgbClr val="FF0000"/>
                </a:solidFill>
              </a:rPr>
              <a:t>…. </a:t>
            </a:r>
          </a:p>
        </p:txBody>
      </p:sp>
      <p:pic>
        <p:nvPicPr>
          <p:cNvPr id="1026" name="Picture 2" descr="Image result for the zones of regulation sig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5156037"/>
            <a:ext cx="5880850" cy="15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2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he zones of regulation self regulat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" y="332656"/>
            <a:ext cx="8867249" cy="60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6B8F95-7725-3904-104E-7EA04E5EF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69" y="1065872"/>
            <a:ext cx="8532440" cy="5418319"/>
          </a:xfrm>
          <a:prstGeom prst="rect">
            <a:avLst/>
          </a:prstGeom>
        </p:spPr>
      </p:pic>
      <p:pic>
        <p:nvPicPr>
          <p:cNvPr id="3" name="Picture 2" descr="SCC2014-Black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026031" y="5797427"/>
            <a:ext cx="880583" cy="8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3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7973-DFEA-3564-18FF-8EF72D1F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Stop, Slow, Go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ACCF35-4C14-0F6F-22E8-51AD55410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119" y="1600200"/>
            <a:ext cx="8015762" cy="4525963"/>
          </a:xfrm>
        </p:spPr>
      </p:pic>
    </p:spTree>
    <p:extLst>
      <p:ext uri="{BB962C8B-B14F-4D97-AF65-F5344CB8AC3E}">
        <p14:creationId xmlns:p14="http://schemas.microsoft.com/office/powerpoint/2010/main" val="16966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514</Words>
  <Application>Microsoft Office PowerPoint</Application>
  <PresentationFormat>On-screen Show (4:3)</PresentationFormat>
  <Paragraphs>118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Wingdings</vt:lpstr>
      <vt:lpstr>Office Theme</vt:lpstr>
      <vt:lpstr>The Zones of Regulation</vt:lpstr>
      <vt:lpstr>Why teach the Zones?</vt:lpstr>
      <vt:lpstr>Name it!</vt:lpstr>
      <vt:lpstr>Reading emotions</vt:lpstr>
      <vt:lpstr>Explaining feelings</vt:lpstr>
      <vt:lpstr>Emotions vocabulary</vt:lpstr>
      <vt:lpstr>What are the Zones?</vt:lpstr>
      <vt:lpstr>PowerPoint Presentation</vt:lpstr>
      <vt:lpstr>Stop, Slow, Go</vt:lpstr>
      <vt:lpstr>Goals of the Zones?</vt:lpstr>
      <vt:lpstr>       Tools for Self-Regulation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points</vt:lpstr>
    </vt:vector>
  </TitlesOfParts>
  <Company>Surrey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RNeale</dc:creator>
  <cp:lastModifiedBy>Sara Palthe</cp:lastModifiedBy>
  <cp:revision>225</cp:revision>
  <cp:lastPrinted>2017-09-05T08:35:22Z</cp:lastPrinted>
  <dcterms:created xsi:type="dcterms:W3CDTF">2014-03-28T10:25:23Z</dcterms:created>
  <dcterms:modified xsi:type="dcterms:W3CDTF">2023-01-19T15:34:56Z</dcterms:modified>
</cp:coreProperties>
</file>